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9"/>
  </p:notesMasterIdLst>
  <p:sldIdLst>
    <p:sldId id="261" r:id="rId2"/>
    <p:sldId id="256" r:id="rId3"/>
    <p:sldId id="259" r:id="rId4"/>
    <p:sldId id="257" r:id="rId5"/>
    <p:sldId id="258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1710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896-90D7-469C-BA37-F8E0CDD4803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DFE6A-4262-4605-B2EB-8122BAB40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83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DFE6A-4262-4605-B2EB-8122BAB401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78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4CC4-6359-4048-A9ED-7582F650C04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3297-DA80-4A93-BE8C-B1498754AF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5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4CC4-6359-4048-A9ED-7582F650C04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3297-DA80-4A93-BE8C-B1498754AF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43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4CC4-6359-4048-A9ED-7582F650C04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3297-DA80-4A93-BE8C-B1498754AF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878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4CC4-6359-4048-A9ED-7582F650C04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3297-DA80-4A93-BE8C-B1498754AF7F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2662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4CC4-6359-4048-A9ED-7582F650C04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3297-DA80-4A93-BE8C-B1498754AF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679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4CC4-6359-4048-A9ED-7582F650C04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3297-DA80-4A93-BE8C-B1498754AF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089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4CC4-6359-4048-A9ED-7582F650C04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3297-DA80-4A93-BE8C-B1498754AF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205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4CC4-6359-4048-A9ED-7582F650C04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3297-DA80-4A93-BE8C-B1498754AF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68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4CC4-6359-4048-A9ED-7582F650C04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3297-DA80-4A93-BE8C-B1498754AF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4CC4-6359-4048-A9ED-7582F650C04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3297-DA80-4A93-BE8C-B1498754AF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55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4CC4-6359-4048-A9ED-7582F650C04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3297-DA80-4A93-BE8C-B1498754AF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51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4CC4-6359-4048-A9ED-7582F650C04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3297-DA80-4A93-BE8C-B1498754AF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60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4CC4-6359-4048-A9ED-7582F650C04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3297-DA80-4A93-BE8C-B1498754AF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4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4CC4-6359-4048-A9ED-7582F650C04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3297-DA80-4A93-BE8C-B1498754AF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48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4CC4-6359-4048-A9ED-7582F650C04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3297-DA80-4A93-BE8C-B1498754AF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86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4CC4-6359-4048-A9ED-7582F650C04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3297-DA80-4A93-BE8C-B1498754AF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69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4CC4-6359-4048-A9ED-7582F650C04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3297-DA80-4A93-BE8C-B1498754AF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16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154CC4-6359-4048-A9ED-7582F650C04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F3297-DA80-4A93-BE8C-B1498754AF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320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hyperlink" Target="http://www.google.dk/imgres?imgurl=http://i.infopls.com/images/niger.gif&amp;imgrefurl=http://www.infoplease.com/country/niger.html&amp;h=154&amp;w=250&amp;tbnid=0HKF3dGFNLuxkM:&amp;docid=SkOB1nKdXD7kNM&amp;ei=-IunVfy3KIXTU8jenrAC&amp;tbm=isch&amp;ved=0CFUQMygXMBdqFQoTCPyTrPy838YCFYXpFAodSK8HJ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dk/url?sa=i&amp;rct=j&amp;q=&amp;esrc=s&amp;source=images&amp;cd=&amp;cad=rja&amp;uact=8&amp;ved=0CAcQjRxqFQoTCMPaiZG938YCFQRbFAodwt8Gdw&amp;url=http://wwwnc.cdc.gov/travel/destinations/traveler/none/niger&amp;ei=JIynVcO4CIS2UcK_m7gH&amp;bvm=bv.97949915,d.d24&amp;psig=AFQjCNGhuVrMONJd03BfcnLm4Mlr8nFX7A&amp;ust=143713010509466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://www.google.dk/imgres?imgurl=http://i.infopls.com/images/niger.gif&amp;imgrefurl=http://www.infoplease.com/country/niger.html&amp;h=154&amp;w=250&amp;tbnid=0HKF3dGFNLuxkM:&amp;docid=SkOB1nKdXD7kNM&amp;ei=-IunVfy3KIXTU8jenrAC&amp;tbm=isch&amp;ved=0CFUQMygXMBdqFQoTCPyTrPy838YCFYXpFAodSK8HJ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dk/imgres?imgurl=http://i.infopls.com/images/niger.gif&amp;imgrefurl=http://www.infoplease.com/country/niger.html&amp;h=154&amp;w=250&amp;tbnid=0HKF3dGFNLuxkM:&amp;docid=SkOB1nKdXD7kNM&amp;ei=-IunVfy3KIXTU8jenrAC&amp;tbm=isch&amp;ved=0CFUQMygXMBdqFQoTCPyTrPy838YCFYXpFAodSK8HJ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dk/imgres?imgurl=http://i.infopls.com/images/niger.gif&amp;imgrefurl=http://www.infoplease.com/country/niger.html&amp;h=154&amp;w=250&amp;tbnid=0HKF3dGFNLuxkM:&amp;docid=SkOB1nKdXD7kNM&amp;ei=-IunVfy3KIXTU8jenrAC&amp;tbm=isch&amp;ved=0CFUQMygXMBdqFQoTCPyTrPy838YCFYXpFAodSK8HJ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dk/imgres?imgurl=http://i.infopls.com/images/niger.gif&amp;imgrefurl=http://www.infoplease.com/country/niger.html&amp;h=154&amp;w=250&amp;tbnid=0HKF3dGFNLuxkM:&amp;docid=SkOB1nKdXD7kNM&amp;ei=-IunVfy3KIXTU8jenrAC&amp;tbm=isch&amp;ved=0CFUQMygXMBdqFQoTCPyTrPy838YCFYXpFAodSK8HJ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dk/imgres?imgurl=http://i.infopls.com/images/niger.gif&amp;imgrefurl=http://www.infoplease.com/country/niger.html&amp;h=154&amp;w=250&amp;tbnid=0HKF3dGFNLuxkM:&amp;docid=SkOB1nKdXD7kNM&amp;ei=-IunVfy3KIXTU8jenrAC&amp;tbm=isch&amp;ved=0CFUQMygXMBdqFQoTCPyTrPy838YCFYXpFAodSK8HJ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dk/imgres?imgurl=http://i.infopls.com/images/niger.gif&amp;imgrefurl=http://www.infoplease.com/country/niger.html&amp;h=154&amp;w=250&amp;tbnid=0HKF3dGFNLuxkM:&amp;docid=SkOB1nKdXD7kNM&amp;ei=-IunVfy3KIXTU8jenrAC&amp;tbm=isch&amp;ved=0CFUQMygXMBdqFQoTCPyTrPy838YCFYXpFAodSK8HJ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41" y="1721224"/>
            <a:ext cx="5386183" cy="4724400"/>
          </a:xfrm>
          <a:prstGeom prst="rect">
            <a:avLst/>
          </a:prstGeom>
        </p:spPr>
      </p:pic>
      <p:pic>
        <p:nvPicPr>
          <p:cNvPr id="9" name="Picture 8" descr="Billedresultat for NIGER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0" y="0"/>
            <a:ext cx="1903730" cy="1173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681319"/>
            <a:ext cx="9144000" cy="941293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/>
              <a:t>Niger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6" y="1721224"/>
            <a:ext cx="607807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Fakta om Niger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681318" y="1825625"/>
            <a:ext cx="4993341" cy="4351338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Verdens fattigste land* </a:t>
            </a:r>
          </a:p>
          <a:p>
            <a:r>
              <a:rPr lang="da-DK" dirty="0" smtClean="0"/>
              <a:t>Befolkning 18 millioner</a:t>
            </a:r>
          </a:p>
          <a:p>
            <a:r>
              <a:rPr lang="da-DK" dirty="0" smtClean="0"/>
              <a:t>Højeste befolkningstilvækst  3,8%</a:t>
            </a:r>
          </a:p>
          <a:p>
            <a:r>
              <a:rPr lang="da-DK" dirty="0" smtClean="0"/>
              <a:t>Yngste befolkningsgennemsnit 15,1 år</a:t>
            </a:r>
          </a:p>
          <a:p>
            <a:r>
              <a:rPr lang="da-DK" dirty="0" smtClean="0"/>
              <a:t>Analfabetisme 71,3 %</a:t>
            </a:r>
          </a:p>
          <a:p>
            <a:r>
              <a:rPr lang="da-DK" dirty="0" smtClean="0"/>
              <a:t>Største delen af befolkningen lever af landbrug</a:t>
            </a:r>
          </a:p>
          <a:p>
            <a:r>
              <a:rPr lang="da-DK" dirty="0" smtClean="0"/>
              <a:t>Et land midt i Sahel med mange nabolande</a:t>
            </a:r>
          </a:p>
          <a:p>
            <a:r>
              <a:rPr lang="da-DK" dirty="0" smtClean="0"/>
              <a:t>Selvstændigt siden 1960 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sz="1200" dirty="0" smtClean="0"/>
              <a:t>*UNDP </a:t>
            </a:r>
            <a:r>
              <a:rPr lang="da-DK" sz="1200" dirty="0"/>
              <a:t>Human Development Report 2014 </a:t>
            </a:r>
            <a:r>
              <a:rPr lang="da-DK" dirty="0"/>
              <a:t> 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</p:txBody>
      </p:sp>
      <p:pic>
        <p:nvPicPr>
          <p:cNvPr id="5" name="irc_mi" descr="http://wwwnc.cdc.gov/travel/images/map-niger.pn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88" y="1434352"/>
            <a:ext cx="5934636" cy="5199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Billedresultat for NIGER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0" y="0"/>
            <a:ext cx="1903730" cy="117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9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Nuværende situation i Niger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73271" y="1559859"/>
            <a:ext cx="5818094" cy="4633726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 smtClean="0"/>
              <a:t>Udgangspunkt</a:t>
            </a:r>
            <a:r>
              <a:rPr lang="en-GB" dirty="0" smtClean="0"/>
              <a:t> </a:t>
            </a:r>
            <a:r>
              <a:rPr lang="en-GB" dirty="0"/>
              <a:t>et </a:t>
            </a:r>
            <a:r>
              <a:rPr lang="en-GB" dirty="0" err="1"/>
              <a:t>konservativt</a:t>
            </a:r>
            <a:r>
              <a:rPr lang="en-GB" dirty="0"/>
              <a:t> </a:t>
            </a:r>
            <a:r>
              <a:rPr lang="en-GB" dirty="0" err="1"/>
              <a:t>samfund</a:t>
            </a:r>
            <a:r>
              <a:rPr lang="en-GB" dirty="0"/>
              <a:t> med </a:t>
            </a:r>
            <a:r>
              <a:rPr lang="en-GB" dirty="0" err="1"/>
              <a:t>fredelig</a:t>
            </a:r>
            <a:r>
              <a:rPr lang="en-GB" dirty="0"/>
              <a:t> </a:t>
            </a:r>
            <a:r>
              <a:rPr lang="en-GB" dirty="0" err="1"/>
              <a:t>sameksistens</a:t>
            </a:r>
            <a:r>
              <a:rPr lang="en-GB" dirty="0"/>
              <a:t> </a:t>
            </a:r>
            <a:r>
              <a:rPr lang="en-GB" dirty="0" err="1"/>
              <a:t>mellem</a:t>
            </a:r>
            <a:r>
              <a:rPr lang="en-GB" dirty="0"/>
              <a:t> </a:t>
            </a:r>
            <a:r>
              <a:rPr lang="en-GB" dirty="0" err="1"/>
              <a:t>etniske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religiøse</a:t>
            </a:r>
            <a:r>
              <a:rPr lang="en-GB" dirty="0"/>
              <a:t> </a:t>
            </a:r>
            <a:r>
              <a:rPr lang="en-GB" dirty="0" err="1"/>
              <a:t>grupper</a:t>
            </a:r>
            <a:endParaRPr lang="en-GB" dirty="0"/>
          </a:p>
          <a:p>
            <a:r>
              <a:rPr lang="en-GB" dirty="0" err="1" smtClean="0"/>
              <a:t>Nigers</a:t>
            </a:r>
            <a:r>
              <a:rPr lang="en-GB" dirty="0" smtClean="0"/>
              <a:t> </a:t>
            </a:r>
            <a:r>
              <a:rPr lang="en-GB" dirty="0" err="1" smtClean="0"/>
              <a:t>geografiske</a:t>
            </a:r>
            <a:r>
              <a:rPr lang="en-GB" dirty="0" smtClean="0"/>
              <a:t> </a:t>
            </a:r>
            <a:r>
              <a:rPr lang="en-GB" dirty="0" err="1" smtClean="0"/>
              <a:t>placering</a:t>
            </a:r>
            <a:r>
              <a:rPr lang="en-GB" dirty="0" smtClean="0"/>
              <a:t> </a:t>
            </a:r>
            <a:r>
              <a:rPr lang="en-GB" dirty="0" err="1"/>
              <a:t>betyder</a:t>
            </a:r>
            <a:r>
              <a:rPr lang="en-GB" dirty="0"/>
              <a:t> </a:t>
            </a:r>
            <a:r>
              <a:rPr lang="en-GB" dirty="0" err="1"/>
              <a:t>flygtninge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krig</a:t>
            </a:r>
            <a:r>
              <a:rPr lang="en-GB" dirty="0"/>
              <a:t> mod </a:t>
            </a:r>
            <a:r>
              <a:rPr lang="en-GB" dirty="0" err="1"/>
              <a:t>radikale</a:t>
            </a:r>
            <a:r>
              <a:rPr lang="en-GB" dirty="0"/>
              <a:t> </a:t>
            </a:r>
            <a:r>
              <a:rPr lang="en-GB" dirty="0" err="1"/>
              <a:t>islamister</a:t>
            </a:r>
            <a:r>
              <a:rPr lang="en-GB" dirty="0"/>
              <a:t>, </a:t>
            </a:r>
            <a:r>
              <a:rPr lang="en-GB" dirty="0" err="1" smtClean="0"/>
              <a:t>samt</a:t>
            </a:r>
            <a:r>
              <a:rPr lang="en-GB" dirty="0" smtClean="0"/>
              <a:t> </a:t>
            </a:r>
            <a:r>
              <a:rPr lang="en-GB" dirty="0" err="1"/>
              <a:t>trussel</a:t>
            </a:r>
            <a:r>
              <a:rPr lang="en-GB" dirty="0"/>
              <a:t> om intern </a:t>
            </a:r>
            <a:r>
              <a:rPr lang="en-GB" dirty="0" err="1"/>
              <a:t>radikalisering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udsatte</a:t>
            </a:r>
            <a:r>
              <a:rPr lang="en-GB" dirty="0"/>
              <a:t> </a:t>
            </a:r>
            <a:r>
              <a:rPr lang="en-GB" dirty="0" err="1"/>
              <a:t>grupper</a:t>
            </a:r>
            <a:endParaRPr lang="en-GB" dirty="0"/>
          </a:p>
          <a:p>
            <a:r>
              <a:rPr lang="en-GB" dirty="0" err="1" smtClean="0"/>
              <a:t>Demokratisk</a:t>
            </a:r>
            <a:r>
              <a:rPr lang="en-GB" dirty="0" smtClean="0"/>
              <a:t> </a:t>
            </a:r>
            <a:r>
              <a:rPr lang="en-GB" dirty="0" err="1"/>
              <a:t>valgt</a:t>
            </a:r>
            <a:r>
              <a:rPr lang="en-GB" dirty="0"/>
              <a:t> </a:t>
            </a:r>
            <a:r>
              <a:rPr lang="en-GB" dirty="0" err="1"/>
              <a:t>regering</a:t>
            </a:r>
            <a:r>
              <a:rPr lang="en-GB" dirty="0"/>
              <a:t>, der </a:t>
            </a:r>
            <a:r>
              <a:rPr lang="en-GB" dirty="0" err="1"/>
              <a:t>proaktivt</a:t>
            </a:r>
            <a:r>
              <a:rPr lang="en-GB" dirty="0"/>
              <a:t> </a:t>
            </a:r>
            <a:r>
              <a:rPr lang="en-GB" dirty="0" err="1"/>
              <a:t>samarbejder</a:t>
            </a:r>
            <a:r>
              <a:rPr lang="en-GB" dirty="0"/>
              <a:t> med </a:t>
            </a:r>
            <a:r>
              <a:rPr lang="en-GB" dirty="0" err="1"/>
              <a:t>internationale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regionale</a:t>
            </a:r>
            <a:r>
              <a:rPr lang="en-GB" dirty="0"/>
              <a:t> </a:t>
            </a:r>
            <a:r>
              <a:rPr lang="en-GB" dirty="0" err="1"/>
              <a:t>parter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EU, FN, </a:t>
            </a:r>
            <a:r>
              <a:rPr lang="en-GB" dirty="0" err="1"/>
              <a:t>Frankrig</a:t>
            </a:r>
            <a:r>
              <a:rPr lang="en-GB" dirty="0"/>
              <a:t>, USA </a:t>
            </a:r>
            <a:r>
              <a:rPr lang="en-GB" dirty="0" err="1"/>
              <a:t>og</a:t>
            </a:r>
            <a:r>
              <a:rPr lang="en-GB" dirty="0"/>
              <a:t> AU om at </a:t>
            </a:r>
            <a:r>
              <a:rPr lang="en-GB" dirty="0" err="1"/>
              <a:t>bekæmpe</a:t>
            </a:r>
            <a:r>
              <a:rPr lang="en-GB" dirty="0"/>
              <a:t> </a:t>
            </a:r>
            <a:r>
              <a:rPr lang="en-GB" dirty="0" err="1"/>
              <a:t>terrorisme</a:t>
            </a:r>
            <a:endParaRPr lang="en-GB" dirty="0"/>
          </a:p>
          <a:p>
            <a:r>
              <a:rPr lang="en-GB" dirty="0" err="1" smtClean="0"/>
              <a:t>Porten</a:t>
            </a:r>
            <a:r>
              <a:rPr lang="en-GB" dirty="0" smtClean="0"/>
              <a:t> </a:t>
            </a:r>
            <a:r>
              <a:rPr lang="en-GB" dirty="0" err="1"/>
              <a:t>til</a:t>
            </a:r>
            <a:r>
              <a:rPr lang="en-GB" dirty="0"/>
              <a:t> Sahara (</a:t>
            </a:r>
            <a:r>
              <a:rPr lang="en-GB" dirty="0" err="1"/>
              <a:t>Agadez</a:t>
            </a:r>
            <a:r>
              <a:rPr lang="en-GB" dirty="0"/>
              <a:t>) for 80-120.000 </a:t>
            </a:r>
            <a:r>
              <a:rPr lang="en-GB" dirty="0" err="1"/>
              <a:t>migranter</a:t>
            </a:r>
            <a:r>
              <a:rPr lang="en-GB" dirty="0"/>
              <a:t> </a:t>
            </a:r>
            <a:r>
              <a:rPr lang="en-GB" dirty="0" err="1"/>
              <a:t>årligt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andre</a:t>
            </a:r>
            <a:r>
              <a:rPr lang="en-GB" dirty="0"/>
              <a:t> </a:t>
            </a:r>
            <a:r>
              <a:rPr lang="en-GB" dirty="0" err="1"/>
              <a:t>afrikanske</a:t>
            </a:r>
            <a:r>
              <a:rPr lang="en-GB" dirty="0"/>
              <a:t> </a:t>
            </a:r>
            <a:r>
              <a:rPr lang="en-GB" dirty="0" err="1"/>
              <a:t>lande</a:t>
            </a:r>
            <a:r>
              <a:rPr lang="en-GB" dirty="0"/>
              <a:t>, der </a:t>
            </a:r>
            <a:r>
              <a:rPr lang="en-GB" dirty="0" err="1"/>
              <a:t>krydser</a:t>
            </a:r>
            <a:r>
              <a:rPr lang="en-GB" dirty="0"/>
              <a:t> Sahara mod Europa med </a:t>
            </a:r>
            <a:r>
              <a:rPr lang="en-GB" dirty="0" err="1"/>
              <a:t>hundredevis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dødsofre</a:t>
            </a:r>
            <a:endParaRPr lang="en-GB" dirty="0"/>
          </a:p>
          <a:p>
            <a:r>
              <a:rPr lang="en-GB" dirty="0" err="1" smtClean="0"/>
              <a:t>Pæn</a:t>
            </a:r>
            <a:r>
              <a:rPr lang="en-GB" dirty="0" smtClean="0"/>
              <a:t> </a:t>
            </a:r>
            <a:r>
              <a:rPr lang="en-GB" dirty="0" err="1"/>
              <a:t>økonomisk</a:t>
            </a:r>
            <a:r>
              <a:rPr lang="en-GB" dirty="0"/>
              <a:t> </a:t>
            </a:r>
            <a:r>
              <a:rPr lang="en-GB" dirty="0" err="1"/>
              <a:t>vækst</a:t>
            </a:r>
            <a:r>
              <a:rPr lang="en-GB" dirty="0"/>
              <a:t>, der </a:t>
            </a:r>
            <a:r>
              <a:rPr lang="en-GB" dirty="0" err="1"/>
              <a:t>fortrinsvist</a:t>
            </a:r>
            <a:r>
              <a:rPr lang="en-GB" dirty="0"/>
              <a:t> </a:t>
            </a:r>
            <a:r>
              <a:rPr lang="en-GB" dirty="0" err="1"/>
              <a:t>anvendes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opretholde</a:t>
            </a:r>
            <a:r>
              <a:rPr lang="en-GB" dirty="0"/>
              <a:t> </a:t>
            </a:r>
            <a:r>
              <a:rPr lang="en-GB" dirty="0" err="1"/>
              <a:t>fred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 smtClean="0"/>
              <a:t>stabilitet</a:t>
            </a:r>
            <a:r>
              <a:rPr lang="en-GB" dirty="0" smtClean="0"/>
              <a:t> - </a:t>
            </a:r>
            <a:r>
              <a:rPr lang="en-GB" dirty="0" err="1" smtClean="0"/>
              <a:t>rækker</a:t>
            </a:r>
            <a:r>
              <a:rPr lang="en-GB" dirty="0" smtClean="0"/>
              <a:t>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 smtClean="0"/>
              <a:t>fattigdomsbekæmpelse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udvikling</a:t>
            </a:r>
            <a:endParaRPr lang="en-GB" dirty="0"/>
          </a:p>
          <a:p>
            <a:r>
              <a:rPr lang="en-GB" dirty="0" err="1" smtClean="0"/>
              <a:t>Ændret</a:t>
            </a:r>
            <a:r>
              <a:rPr lang="en-GB" dirty="0" smtClean="0"/>
              <a:t> </a:t>
            </a:r>
            <a:r>
              <a:rPr lang="en-GB" dirty="0" err="1"/>
              <a:t>rolle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den </a:t>
            </a:r>
            <a:r>
              <a:rPr lang="en-GB" dirty="0" err="1"/>
              <a:t>fattige</a:t>
            </a:r>
            <a:r>
              <a:rPr lang="en-GB" dirty="0"/>
              <a:t> </a:t>
            </a:r>
            <a:r>
              <a:rPr lang="en-GB" dirty="0" err="1"/>
              <a:t>lillebror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stat med </a:t>
            </a:r>
            <a:r>
              <a:rPr lang="en-GB" dirty="0" err="1"/>
              <a:t>ledende</a:t>
            </a:r>
            <a:r>
              <a:rPr lang="en-GB" dirty="0"/>
              <a:t> </a:t>
            </a:r>
            <a:r>
              <a:rPr lang="en-GB" dirty="0" err="1"/>
              <a:t>rolle</a:t>
            </a:r>
            <a:r>
              <a:rPr lang="en-GB" dirty="0"/>
              <a:t> i </a:t>
            </a:r>
            <a:r>
              <a:rPr lang="en-GB" dirty="0" err="1"/>
              <a:t>opretholdelse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fred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stabilitet</a:t>
            </a:r>
            <a:r>
              <a:rPr lang="en-GB" dirty="0"/>
              <a:t> i </a:t>
            </a:r>
            <a:r>
              <a:rPr lang="en-GB" dirty="0" smtClean="0"/>
              <a:t>region </a:t>
            </a:r>
          </a:p>
          <a:p>
            <a:r>
              <a:rPr lang="en-GB" dirty="0" err="1" smtClean="0"/>
              <a:t>Skrøbelig</a:t>
            </a:r>
            <a:r>
              <a:rPr lang="en-GB" dirty="0" smtClean="0"/>
              <a:t> </a:t>
            </a:r>
            <a:r>
              <a:rPr lang="en-GB" dirty="0"/>
              <a:t>stat </a:t>
            </a:r>
            <a:r>
              <a:rPr lang="en-GB" dirty="0" err="1"/>
              <a:t>hvis</a:t>
            </a:r>
            <a:r>
              <a:rPr lang="en-GB" dirty="0"/>
              <a:t> </a:t>
            </a:r>
            <a:r>
              <a:rPr lang="en-GB" dirty="0" err="1"/>
              <a:t>mulige</a:t>
            </a:r>
            <a:r>
              <a:rPr lang="en-GB" dirty="0"/>
              <a:t> </a:t>
            </a:r>
            <a:r>
              <a:rPr lang="en-GB" dirty="0" err="1" smtClean="0"/>
              <a:t>kollaps</a:t>
            </a:r>
            <a:r>
              <a:rPr lang="en-GB" dirty="0" smtClean="0"/>
              <a:t> </a:t>
            </a:r>
            <a:r>
              <a:rPr lang="en-GB" dirty="0" err="1"/>
              <a:t>vil</a:t>
            </a:r>
            <a:r>
              <a:rPr lang="en-GB" dirty="0"/>
              <a:t> have </a:t>
            </a:r>
            <a:r>
              <a:rPr lang="en-GB" dirty="0" err="1"/>
              <a:t>katastrofale</a:t>
            </a:r>
            <a:r>
              <a:rPr lang="en-GB" dirty="0"/>
              <a:t> </a:t>
            </a:r>
            <a:r>
              <a:rPr lang="en-GB" dirty="0" err="1"/>
              <a:t>konsekvenser</a:t>
            </a:r>
            <a:r>
              <a:rPr lang="en-GB" dirty="0"/>
              <a:t> i hele </a:t>
            </a:r>
            <a:r>
              <a:rPr lang="en-GB" dirty="0" err="1"/>
              <a:t>regionen</a:t>
            </a:r>
            <a:endParaRPr lang="en-GB" dirty="0"/>
          </a:p>
          <a:p>
            <a:endParaRPr lang="da-DK" dirty="0" smtClean="0"/>
          </a:p>
          <a:p>
            <a:endParaRPr lang="en-GB" dirty="0"/>
          </a:p>
        </p:txBody>
      </p:sp>
      <p:pic>
        <p:nvPicPr>
          <p:cNvPr id="4" name="Picture 3" descr="Billedresultat for NIGER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0" y="0"/>
            <a:ext cx="1903730" cy="117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2" y="1559859"/>
            <a:ext cx="5006264" cy="456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Samarbejde Danmark - Niger</a:t>
            </a:r>
            <a:r>
              <a:rPr lang="da-DK" b="1" dirty="0"/>
              <a:t/>
            </a:r>
            <a:br>
              <a:rPr lang="da-DK" b="1" dirty="0"/>
            </a:br>
            <a:r>
              <a:rPr lang="da-DK" sz="1800" b="1" dirty="0"/>
              <a:t>Danmark er meget værdsat i Niger for en stabil indsats gennem lang tid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83976"/>
            <a:ext cx="8946541" cy="4464423"/>
          </a:xfrm>
        </p:spPr>
        <p:txBody>
          <a:bodyPr>
            <a:normAutofit fontScale="92500"/>
          </a:bodyPr>
          <a:lstStyle/>
          <a:p>
            <a:r>
              <a:rPr lang="da-DK" dirty="0" smtClean="0"/>
              <a:t>Tørkekatastrofen </a:t>
            </a:r>
            <a:r>
              <a:rPr lang="da-DK" dirty="0"/>
              <a:t>i 1973-74 blev starten </a:t>
            </a:r>
            <a:r>
              <a:rPr lang="da-DK" dirty="0" smtClean="0"/>
              <a:t>på vandprogrammerne </a:t>
            </a:r>
            <a:r>
              <a:rPr lang="da-DK" dirty="0"/>
              <a:t>i det østlige Niger i Maradi, </a:t>
            </a:r>
            <a:r>
              <a:rPr lang="da-DK" dirty="0" err="1"/>
              <a:t>Zinder</a:t>
            </a:r>
            <a:r>
              <a:rPr lang="da-DK" dirty="0"/>
              <a:t> og senere </a:t>
            </a:r>
            <a:r>
              <a:rPr lang="da-DK" dirty="0" err="1" smtClean="0"/>
              <a:t>Diffa</a:t>
            </a:r>
            <a:r>
              <a:rPr lang="da-DK" dirty="0"/>
              <a:t>-</a:t>
            </a:r>
            <a:r>
              <a:rPr lang="da-DK" dirty="0" smtClean="0"/>
              <a:t>området </a:t>
            </a:r>
            <a:r>
              <a:rPr lang="da-DK" dirty="0"/>
              <a:t>– </a:t>
            </a:r>
            <a:r>
              <a:rPr lang="da-DK" dirty="0" smtClean="0"/>
              <a:t>programmet er fortsat frem til i dag og har medført en </a:t>
            </a:r>
            <a:r>
              <a:rPr lang="da-DK" dirty="0"/>
              <a:t>væsentlig forbedring af befolkningernes </a:t>
            </a:r>
            <a:r>
              <a:rPr lang="da-DK" dirty="0" smtClean="0"/>
              <a:t>levevilkår.</a:t>
            </a:r>
            <a:endParaRPr lang="da-DK" dirty="0"/>
          </a:p>
          <a:p>
            <a:r>
              <a:rPr lang="da-DK" dirty="0"/>
              <a:t>I forbindelse med </a:t>
            </a:r>
            <a:r>
              <a:rPr lang="da-DK" dirty="0" smtClean="0"/>
              <a:t>tørkekatastroferne </a:t>
            </a:r>
            <a:r>
              <a:rPr lang="da-DK" dirty="0"/>
              <a:t>i 1985 påbegyndte Danmark også i det østlige Niger aktiviteter til forbedring af </a:t>
            </a:r>
            <a:r>
              <a:rPr lang="da-DK" dirty="0" smtClean="0"/>
              <a:t>fødevare- </a:t>
            </a:r>
            <a:r>
              <a:rPr lang="da-DK" dirty="0"/>
              <a:t>sikkerhed og </a:t>
            </a:r>
            <a:r>
              <a:rPr lang="da-DK" dirty="0" smtClean="0"/>
              <a:t>levevilkår, </a:t>
            </a:r>
            <a:r>
              <a:rPr lang="da-DK" dirty="0"/>
              <a:t>specielt for de mest udsatte befolkningsgrupper. Herunder blev der givet </a:t>
            </a:r>
            <a:r>
              <a:rPr lang="da-DK" dirty="0" smtClean="0"/>
              <a:t>støtte til jordlovgivningen.</a:t>
            </a:r>
            <a:endParaRPr lang="da-DK" dirty="0"/>
          </a:p>
          <a:p>
            <a:r>
              <a:rPr lang="da-DK" dirty="0"/>
              <a:t>Fra midten af 90erne bliver det dansk- </a:t>
            </a:r>
            <a:r>
              <a:rPr lang="da-DK" dirty="0" smtClean="0"/>
              <a:t>nigerske </a:t>
            </a:r>
            <a:r>
              <a:rPr lang="da-DK" dirty="0"/>
              <a:t>samarbejde udbredt til en lang række nye områder: støtte til </a:t>
            </a:r>
            <a:r>
              <a:rPr lang="da-DK" dirty="0" smtClean="0"/>
              <a:t>valgprocessen</a:t>
            </a:r>
            <a:r>
              <a:rPr lang="da-DK" dirty="0"/>
              <a:t>, </a:t>
            </a:r>
            <a:r>
              <a:rPr lang="da-DK" dirty="0" smtClean="0"/>
              <a:t>civilsamfundet, pressen og fagbevægelsen, landbrugsorganisationer, jordkommissioner, samt  menneskerettigheder og herunder kvinders rettigheder. Dette er sket </a:t>
            </a:r>
            <a:r>
              <a:rPr lang="da-DK" dirty="0"/>
              <a:t>gennem både den bilaterale indsats og gennem </a:t>
            </a:r>
            <a:r>
              <a:rPr lang="da-DK" dirty="0" smtClean="0"/>
              <a:t>indsats fra en lang </a:t>
            </a:r>
            <a:r>
              <a:rPr lang="da-DK" dirty="0"/>
              <a:t>række danske </a:t>
            </a:r>
            <a:r>
              <a:rPr lang="da-DK" dirty="0" smtClean="0"/>
              <a:t>institutioner og </a:t>
            </a:r>
            <a:r>
              <a:rPr lang="da-DK" dirty="0" err="1" smtClean="0"/>
              <a:t>NGOer</a:t>
            </a:r>
            <a:r>
              <a:rPr lang="da-DK" dirty="0" smtClean="0"/>
              <a:t>. </a:t>
            </a:r>
            <a:endParaRPr lang="da-DK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Billedresultat for NIGER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0" y="0"/>
            <a:ext cx="1903730" cy="117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3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Det </a:t>
            </a:r>
            <a:r>
              <a:rPr lang="da-DK" b="1" dirty="0" smtClean="0"/>
              <a:t>dansk- nigerske samarbejde </a:t>
            </a:r>
            <a:r>
              <a:rPr lang="da-DK" b="1"/>
              <a:t>har </a:t>
            </a:r>
            <a:r>
              <a:rPr lang="da-DK" b="1" smtClean="0"/>
              <a:t>særlig betydning </a:t>
            </a:r>
            <a:r>
              <a:rPr lang="da-DK" b="1" dirty="0"/>
              <a:t>for Niger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6570478" cy="44285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b="1" dirty="0"/>
              <a:t>Det </a:t>
            </a:r>
            <a:r>
              <a:rPr lang="da-DK" b="1" dirty="0" smtClean="0"/>
              <a:t>dansk-nigerske </a:t>
            </a:r>
            <a:r>
              <a:rPr lang="da-DK" b="1" dirty="0"/>
              <a:t>samarbejde betyder langt mere for Niger end de beløb Danmark har bidraget med. Det skyldes en kombination af faktorer: </a:t>
            </a:r>
            <a:endParaRPr lang="en-US" b="1" dirty="0"/>
          </a:p>
          <a:p>
            <a:r>
              <a:rPr lang="da-DK" dirty="0"/>
              <a:t>At Danmark har haft en stabil langtidsindsats specielt i det østlige </a:t>
            </a:r>
            <a:r>
              <a:rPr lang="da-DK" dirty="0" smtClean="0"/>
              <a:t>Niger, </a:t>
            </a:r>
            <a:r>
              <a:rPr lang="da-DK" dirty="0"/>
              <a:t>hvor der er langt mellem </a:t>
            </a:r>
            <a:r>
              <a:rPr lang="da-DK" dirty="0" smtClean="0"/>
              <a:t>samarbejdspartnere;</a:t>
            </a:r>
            <a:endParaRPr lang="en-US" dirty="0"/>
          </a:p>
          <a:p>
            <a:r>
              <a:rPr lang="da-DK" dirty="0"/>
              <a:t>At Danmark har været på Nigers side i vanskelige situationer: </a:t>
            </a:r>
            <a:r>
              <a:rPr lang="da-DK" dirty="0" smtClean="0"/>
              <a:t>valgprocesser </a:t>
            </a:r>
            <a:r>
              <a:rPr lang="da-DK" dirty="0"/>
              <a:t>i </a:t>
            </a:r>
            <a:r>
              <a:rPr lang="da-DK" dirty="0" smtClean="0"/>
              <a:t>overgangssituationer, opbygning af demokratiske institutioner, sultkatastrofer; </a:t>
            </a:r>
            <a:endParaRPr lang="en-US" dirty="0"/>
          </a:p>
          <a:p>
            <a:r>
              <a:rPr lang="da-DK" dirty="0"/>
              <a:t>At Danmark har støttet </a:t>
            </a:r>
            <a:r>
              <a:rPr lang="da-DK" dirty="0" smtClean="0"/>
              <a:t>politisk følsomme områder </a:t>
            </a:r>
            <a:r>
              <a:rPr lang="da-DK" dirty="0"/>
              <a:t>så som </a:t>
            </a:r>
            <a:r>
              <a:rPr lang="da-DK" dirty="0" smtClean="0"/>
              <a:t>overholdelse af menneskerettigheder, træning af politistyrker, </a:t>
            </a:r>
            <a:r>
              <a:rPr lang="da-DK" dirty="0"/>
              <a:t>religiøs dialog, den frie presse osv. 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b="1" dirty="0" smtClean="0"/>
              <a:t>Men </a:t>
            </a:r>
            <a:r>
              <a:rPr lang="da-DK" b="1" dirty="0"/>
              <a:t>også:</a:t>
            </a:r>
          </a:p>
          <a:p>
            <a:r>
              <a:rPr lang="da-DK" dirty="0"/>
              <a:t>At indsatsen er sket gennem dialog og samarbejde på alle </a:t>
            </a:r>
            <a:r>
              <a:rPr lang="da-DK" dirty="0" smtClean="0"/>
              <a:t>niveauer, </a:t>
            </a:r>
            <a:r>
              <a:rPr lang="da-DK" dirty="0"/>
              <a:t>hvor alle aktører har udvist stort samarbejdsvillighed trods skiftende </a:t>
            </a:r>
            <a:r>
              <a:rPr lang="da-DK" dirty="0" smtClean="0"/>
              <a:t>regeringer</a:t>
            </a:r>
            <a:endParaRPr lang="da-DK" dirty="0"/>
          </a:p>
          <a:p>
            <a:r>
              <a:rPr lang="da-DK" dirty="0"/>
              <a:t>At </a:t>
            </a:r>
            <a:r>
              <a:rPr lang="da-DK" dirty="0" smtClean="0"/>
              <a:t>den </a:t>
            </a:r>
            <a:r>
              <a:rPr lang="da-DK" dirty="0"/>
              <a:t>er gennemført af en bred gruppe af professionelle fra mange dele af det danske samfund : offentlig ansatte, konsulenter fra private firmaer, </a:t>
            </a:r>
            <a:r>
              <a:rPr lang="da-DK" dirty="0" smtClean="0"/>
              <a:t>nøgle- medarbejdere </a:t>
            </a:r>
            <a:r>
              <a:rPr lang="da-DK" dirty="0"/>
              <a:t>fra danske </a:t>
            </a:r>
            <a:r>
              <a:rPr lang="da-DK" dirty="0" err="1"/>
              <a:t>NGOer</a:t>
            </a:r>
            <a:r>
              <a:rPr lang="da-DK" dirty="0"/>
              <a:t> og institutioner, frivillige …</a:t>
            </a:r>
          </a:p>
          <a:p>
            <a:pPr marL="0" indent="0">
              <a:buNone/>
            </a:pPr>
            <a:endParaRPr lang="da-DK" dirty="0" smtClean="0"/>
          </a:p>
        </p:txBody>
      </p:sp>
      <p:pic>
        <p:nvPicPr>
          <p:cNvPr id="4" name="Picture 3" descr="Billedresultat for NIGER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0" y="0"/>
            <a:ext cx="1903730" cy="117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89" y="1853248"/>
            <a:ext cx="4679576" cy="462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Fremtidigt samarbejde </a:t>
            </a:r>
            <a:r>
              <a:rPr lang="da-DK" b="1" dirty="0"/>
              <a:t>mellem Danmark og Niger</a:t>
            </a:r>
            <a:endParaRPr lang="en-GB" b="1" dirty="0"/>
          </a:p>
        </p:txBody>
      </p:sp>
      <p:pic>
        <p:nvPicPr>
          <p:cNvPr id="4" name="Picture 3" descr="Billedresultat for NIGER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0" y="0"/>
            <a:ext cx="1903730" cy="117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ae477e1b-1fca-4d8d-b6d6-6256caff8351" descr="F6272D7D-3E09-46AB-A83C-CEC388AE5C12@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82" y="2357717"/>
            <a:ext cx="4760259" cy="43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6660124" cy="4195481"/>
          </a:xfrm>
        </p:spPr>
        <p:txBody>
          <a:bodyPr>
            <a:normAutofit fontScale="77500" lnSpcReduction="20000"/>
          </a:bodyPr>
          <a:lstStyle/>
          <a:p>
            <a:r>
              <a:rPr lang="da-DK" dirty="0"/>
              <a:t>I konteksten af de grænseoverskridende </a:t>
            </a:r>
            <a:r>
              <a:rPr lang="da-DK" dirty="0" smtClean="0"/>
              <a:t>konflikter </a:t>
            </a:r>
            <a:r>
              <a:rPr lang="da-DK" dirty="0"/>
              <a:t>ved stort set alle Nigers grænser er det særdels betydningsfuldt at bevare og udvikle samarbejdet på alle de områder som bidrager til stabilisering,  social og økonomisk udvikling. </a:t>
            </a:r>
          </a:p>
          <a:p>
            <a:r>
              <a:rPr lang="da-DK" dirty="0"/>
              <a:t>Kampen mod Boko Haram og andre </a:t>
            </a:r>
            <a:r>
              <a:rPr lang="da-DK" dirty="0" smtClean="0"/>
              <a:t>radikale </a:t>
            </a:r>
            <a:r>
              <a:rPr lang="da-DK" dirty="0"/>
              <a:t>grupper, samt migranter og flygtningene fra de nærliggende lande er i dag et stort ansvar og en stor økonomisk belastning for et af verdens fattigste lande med store sociale udfordringer.  </a:t>
            </a:r>
            <a:endParaRPr lang="da-DK" dirty="0" smtClean="0"/>
          </a:p>
          <a:p>
            <a:r>
              <a:rPr lang="da-DK" dirty="0"/>
              <a:t>Niger er opmærksom på, at kun ved at bevare og udvikle samarbejdet med alle sine ”venner” vil landet kunne fortsætte dens demokratiske løbebane.</a:t>
            </a:r>
          </a:p>
          <a:p>
            <a:r>
              <a:rPr lang="da-DK" dirty="0" smtClean="0"/>
              <a:t>Forbedringen </a:t>
            </a:r>
            <a:r>
              <a:rPr lang="da-DK" dirty="0"/>
              <a:t>af </a:t>
            </a:r>
            <a:r>
              <a:rPr lang="da-DK" dirty="0" smtClean="0"/>
              <a:t>sikkerhedssituationen </a:t>
            </a:r>
            <a:r>
              <a:rPr lang="da-DK" dirty="0"/>
              <a:t>i Niger er fundamental for Nigers egen befolkning. En sådan forbedring kan kun ske gennem </a:t>
            </a:r>
            <a:r>
              <a:rPr lang="da-DK" b="1" dirty="0"/>
              <a:t>en langsigtet </a:t>
            </a:r>
            <a:r>
              <a:rPr lang="da-DK" b="1" dirty="0" smtClean="0"/>
              <a:t>udviklingsindsats </a:t>
            </a:r>
            <a:r>
              <a:rPr lang="da-DK" dirty="0"/>
              <a:t>på </a:t>
            </a:r>
            <a:r>
              <a:rPr lang="da-DK" dirty="0" smtClean="0"/>
              <a:t>bl.a. i </a:t>
            </a:r>
            <a:r>
              <a:rPr lang="da-DK" dirty="0"/>
              <a:t>de områder som Niger og Danmark har prioriteret igennem årene. </a:t>
            </a:r>
            <a:endParaRPr lang="da-DK" dirty="0" smtClean="0"/>
          </a:p>
          <a:p>
            <a:r>
              <a:rPr lang="da-DK" dirty="0" smtClean="0"/>
              <a:t>Støtte til succesrig udvikling bygger på </a:t>
            </a:r>
            <a:r>
              <a:rPr lang="da-DK" b="1" dirty="0" smtClean="0"/>
              <a:t>tillid, dialog og langvarige partnerskaber</a:t>
            </a:r>
            <a:r>
              <a:rPr lang="da-DK" dirty="0" smtClean="0"/>
              <a:t>.</a:t>
            </a:r>
            <a:endParaRPr lang="da-DK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4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lledresultat for NIGER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0" y="0"/>
            <a:ext cx="1903730" cy="117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" y="753034"/>
            <a:ext cx="8695764" cy="5593978"/>
          </a:xfrm>
        </p:spPr>
      </p:pic>
    </p:spTree>
    <p:extLst>
      <p:ext uri="{BB962C8B-B14F-4D97-AF65-F5344CB8AC3E}">
        <p14:creationId xmlns:p14="http://schemas.microsoft.com/office/powerpoint/2010/main" val="26180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179</TotalTime>
  <Words>635</Words>
  <Application>Microsoft Office PowerPoint</Application>
  <PresentationFormat>Brugerdefineret</PresentationFormat>
  <Paragraphs>40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Ion</vt:lpstr>
      <vt:lpstr>Niger </vt:lpstr>
      <vt:lpstr>Fakta om Niger</vt:lpstr>
      <vt:lpstr>Nuværende situation i Niger</vt:lpstr>
      <vt:lpstr>Samarbejde Danmark - Niger Danmark er meget værdsat i Niger for en stabil indsats gennem lang tid</vt:lpstr>
      <vt:lpstr>Det dansk- nigerske samarbejde har særlig betydning for Niger</vt:lpstr>
      <vt:lpstr>Fremtidigt samarbejde mellem Danmark og Niger</vt:lpstr>
      <vt:lpstr>PowerPoint-præsentation</vt:lpstr>
    </vt:vector>
  </TitlesOfParts>
  <Company>Human Rights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Niger</dc:title>
  <dc:creator>Christelle Otzen Zafiryadis</dc:creator>
  <cp:lastModifiedBy>Jørgen olsen</cp:lastModifiedBy>
  <cp:revision>22</cp:revision>
  <dcterms:created xsi:type="dcterms:W3CDTF">2015-09-08T14:42:44Z</dcterms:created>
  <dcterms:modified xsi:type="dcterms:W3CDTF">2015-09-16T18:46:40Z</dcterms:modified>
</cp:coreProperties>
</file>